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26483-7838-4E9B-AE5B-A4D82C25727D}" v="23" dt="2021-04-14T16:19:19.0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18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delle Clay" userId="04425d09-c6ef-4dcb-a175-201a7d4f4ee4" providerId="ADAL" clId="{16826483-7838-4E9B-AE5B-A4D82C25727D}"/>
    <pc:docChg chg="custSel modSld modMainMaster">
      <pc:chgData name="Rondelle Clay" userId="04425d09-c6ef-4dcb-a175-201a7d4f4ee4" providerId="ADAL" clId="{16826483-7838-4E9B-AE5B-A4D82C25727D}" dt="2021-04-14T17:19:20.378" v="61" actId="1076"/>
      <pc:docMkLst>
        <pc:docMk/>
      </pc:docMkLst>
      <pc:sldChg chg="addSp delSp modSp mod chgLayout">
        <pc:chgData name="Rondelle Clay" userId="04425d09-c6ef-4dcb-a175-201a7d4f4ee4" providerId="ADAL" clId="{16826483-7838-4E9B-AE5B-A4D82C25727D}" dt="2021-04-14T16:22:44.754" v="33" actId="207"/>
        <pc:sldMkLst>
          <pc:docMk/>
          <pc:sldMk cId="0" sldId="256"/>
        </pc:sldMkLst>
        <pc:spChg chg="mod ord">
          <ac:chgData name="Rondelle Clay" userId="04425d09-c6ef-4dcb-a175-201a7d4f4ee4" providerId="ADAL" clId="{16826483-7838-4E9B-AE5B-A4D82C25727D}" dt="2021-04-14T16:22:44.754" v="33" actId="207"/>
          <ac:spMkLst>
            <pc:docMk/>
            <pc:sldMk cId="0" sldId="256"/>
            <ac:spMk id="42" creationId="{00000000-0000-0000-0000-000000000000}"/>
          </ac:spMkLst>
        </pc:spChg>
        <pc:spChg chg="mod">
          <ac:chgData name="Rondelle Clay" userId="04425d09-c6ef-4dcb-a175-201a7d4f4ee4" providerId="ADAL" clId="{16826483-7838-4E9B-AE5B-A4D82C25727D}" dt="2021-04-14T16:22:14.956" v="28" actId="207"/>
          <ac:spMkLst>
            <pc:docMk/>
            <pc:sldMk cId="0" sldId="256"/>
            <ac:spMk id="43" creationId="{00000000-0000-0000-0000-000000000000}"/>
          </ac:spMkLst>
        </pc:spChg>
        <pc:spChg chg="add del mod">
          <ac:chgData name="Rondelle Clay" userId="04425d09-c6ef-4dcb-a175-201a7d4f4ee4" providerId="ADAL" clId="{16826483-7838-4E9B-AE5B-A4D82C25727D}" dt="2021-04-14T16:18:34.826" v="8" actId="6264"/>
          <ac:spMkLst>
            <pc:docMk/>
            <pc:sldMk cId="0" sldId="256"/>
            <ac:spMk id="44" creationId="{858E6163-7FE4-40D5-BE24-B70916E9BC01}"/>
          </ac:spMkLst>
        </pc:spChg>
        <pc:spChg chg="add del mod ord">
          <ac:chgData name="Rondelle Clay" userId="04425d09-c6ef-4dcb-a175-201a7d4f4ee4" providerId="ADAL" clId="{16826483-7838-4E9B-AE5B-A4D82C25727D}" dt="2021-04-14T16:20:04.847" v="22" actId="478"/>
          <ac:spMkLst>
            <pc:docMk/>
            <pc:sldMk cId="0" sldId="256"/>
            <ac:spMk id="45" creationId="{B661ADE6-BB1D-4813-81CF-3A91D84B0C77}"/>
          </ac:spMkLst>
        </pc:spChg>
        <pc:grpChg chg="del">
          <ac:chgData name="Rondelle Clay" userId="04425d09-c6ef-4dcb-a175-201a7d4f4ee4" providerId="ADAL" clId="{16826483-7838-4E9B-AE5B-A4D82C25727D}" dt="2021-04-14T16:16:29.671" v="5" actId="478"/>
          <ac:grpSpMkLst>
            <pc:docMk/>
            <pc:sldMk cId="0" sldId="256"/>
            <ac:grpSpMk id="2" creationId="{00000000-0000-0000-0000-000000000000}"/>
          </ac:grpSpMkLst>
        </pc:grpChg>
        <pc:picChg chg="del">
          <ac:chgData name="Rondelle Clay" userId="04425d09-c6ef-4dcb-a175-201a7d4f4ee4" providerId="ADAL" clId="{16826483-7838-4E9B-AE5B-A4D82C25727D}" dt="2021-04-14T16:16:24.311" v="4" actId="478"/>
          <ac:picMkLst>
            <pc:docMk/>
            <pc:sldMk cId="0" sldId="256"/>
            <ac:picMk id="3" creationId="{00000000-0000-0000-0000-000000000000}"/>
          </ac:picMkLst>
        </pc:picChg>
        <pc:picChg chg="del">
          <ac:chgData name="Rondelle Clay" userId="04425d09-c6ef-4dcb-a175-201a7d4f4ee4" providerId="ADAL" clId="{16826483-7838-4E9B-AE5B-A4D82C25727D}" dt="2021-04-14T16:16:12.215" v="2" actId="478"/>
          <ac:picMkLst>
            <pc:docMk/>
            <pc:sldMk cId="0" sldId="256"/>
            <ac:picMk id="6" creationId="{00000000-0000-0000-0000-000000000000}"/>
          </ac:picMkLst>
        </pc:picChg>
        <pc:picChg chg="del">
          <ac:chgData name="Rondelle Clay" userId="04425d09-c6ef-4dcb-a175-201a7d4f4ee4" providerId="ADAL" clId="{16826483-7838-4E9B-AE5B-A4D82C25727D}" dt="2021-04-14T16:16:07.428" v="1" actId="478"/>
          <ac:picMkLst>
            <pc:docMk/>
            <pc:sldMk cId="0" sldId="256"/>
            <ac:picMk id="33" creationId="{00000000-0000-0000-0000-000000000000}"/>
          </ac:picMkLst>
        </pc:picChg>
        <pc:picChg chg="del">
          <ac:chgData name="Rondelle Clay" userId="04425d09-c6ef-4dcb-a175-201a7d4f4ee4" providerId="ADAL" clId="{16826483-7838-4E9B-AE5B-A4D82C25727D}" dt="2021-04-14T16:16:20.222" v="3" actId="478"/>
          <ac:picMkLst>
            <pc:docMk/>
            <pc:sldMk cId="0" sldId="256"/>
            <ac:picMk id="37" creationId="{00000000-0000-0000-0000-000000000000}"/>
          </ac:picMkLst>
        </pc:picChg>
      </pc:sldChg>
      <pc:sldChg chg="delSp modSp mod">
        <pc:chgData name="Rondelle Clay" userId="04425d09-c6ef-4dcb-a175-201a7d4f4ee4" providerId="ADAL" clId="{16826483-7838-4E9B-AE5B-A4D82C25727D}" dt="2021-04-14T17:19:20.378" v="61" actId="1076"/>
        <pc:sldMkLst>
          <pc:docMk/>
          <pc:sldMk cId="0" sldId="257"/>
        </pc:sldMkLst>
        <pc:spChg chg="del">
          <ac:chgData name="Rondelle Clay" userId="04425d09-c6ef-4dcb-a175-201a7d4f4ee4" providerId="ADAL" clId="{16826483-7838-4E9B-AE5B-A4D82C25727D}" dt="2021-04-14T16:22:28.896" v="30" actId="478"/>
          <ac:spMkLst>
            <pc:docMk/>
            <pc:sldMk cId="0" sldId="257"/>
            <ac:spMk id="40" creationId="{00000000-0000-0000-0000-000000000000}"/>
          </ac:spMkLst>
        </pc:spChg>
        <pc:spChg chg="mod">
          <ac:chgData name="Rondelle Clay" userId="04425d09-c6ef-4dcb-a175-201a7d4f4ee4" providerId="ADAL" clId="{16826483-7838-4E9B-AE5B-A4D82C25727D}" dt="2021-04-14T16:22:39.521" v="32" actId="207"/>
          <ac:spMkLst>
            <pc:docMk/>
            <pc:sldMk cId="0" sldId="257"/>
            <ac:spMk id="42" creationId="{00000000-0000-0000-0000-000000000000}"/>
          </ac:spMkLst>
        </pc:spChg>
        <pc:spChg chg="del">
          <ac:chgData name="Rondelle Clay" userId="04425d09-c6ef-4dcb-a175-201a7d4f4ee4" providerId="ADAL" clId="{16826483-7838-4E9B-AE5B-A4D82C25727D}" dt="2021-04-14T17:19:13.937" v="60" actId="478"/>
          <ac:spMkLst>
            <pc:docMk/>
            <pc:sldMk cId="0" sldId="257"/>
            <ac:spMk id="43" creationId="{00000000-0000-0000-0000-000000000000}"/>
          </ac:spMkLst>
        </pc:spChg>
        <pc:spChg chg="mod">
          <ac:chgData name="Rondelle Clay" userId="04425d09-c6ef-4dcb-a175-201a7d4f4ee4" providerId="ADAL" clId="{16826483-7838-4E9B-AE5B-A4D82C25727D}" dt="2021-04-14T17:19:20.378" v="61" actId="1076"/>
          <ac:spMkLst>
            <pc:docMk/>
            <pc:sldMk cId="0" sldId="257"/>
            <ac:spMk id="44" creationId="{00000000-0000-0000-0000-000000000000}"/>
          </ac:spMkLst>
        </pc:spChg>
        <pc:grpChg chg="del">
          <ac:chgData name="Rondelle Clay" userId="04425d09-c6ef-4dcb-a175-201a7d4f4ee4" providerId="ADAL" clId="{16826483-7838-4E9B-AE5B-A4D82C25727D}" dt="2021-04-14T16:22:30.240" v="31" actId="478"/>
          <ac:grpSpMkLst>
            <pc:docMk/>
            <pc:sldMk cId="0" sldId="257"/>
            <ac:grpSpMk id="2" creationId="{00000000-0000-0000-0000-000000000000}"/>
          </ac:grpSpMkLst>
        </pc:grpChg>
        <pc:picChg chg="del">
          <ac:chgData name="Rondelle Clay" userId="04425d09-c6ef-4dcb-a175-201a7d4f4ee4" providerId="ADAL" clId="{16826483-7838-4E9B-AE5B-A4D82C25727D}" dt="2021-04-14T16:22:23.655" v="29" actId="478"/>
          <ac:picMkLst>
            <pc:docMk/>
            <pc:sldMk cId="0" sldId="257"/>
            <ac:picMk id="6" creationId="{00000000-0000-0000-0000-000000000000}"/>
          </ac:picMkLst>
        </pc:picChg>
      </pc:sldChg>
      <pc:sldChg chg="delSp modSp mod">
        <pc:chgData name="Rondelle Clay" userId="04425d09-c6ef-4dcb-a175-201a7d4f4ee4" providerId="ADAL" clId="{16826483-7838-4E9B-AE5B-A4D82C25727D}" dt="2021-04-14T16:24:33.418" v="57" actId="12"/>
        <pc:sldMkLst>
          <pc:docMk/>
          <pc:sldMk cId="0" sldId="258"/>
        </pc:sldMkLst>
        <pc:spChg chg="del">
          <ac:chgData name="Rondelle Clay" userId="04425d09-c6ef-4dcb-a175-201a7d4f4ee4" providerId="ADAL" clId="{16826483-7838-4E9B-AE5B-A4D82C25727D}" dt="2021-04-14T16:23:37.365" v="43" actId="478"/>
          <ac:spMkLst>
            <pc:docMk/>
            <pc:sldMk cId="0" sldId="258"/>
            <ac:spMk id="40" creationId="{00000000-0000-0000-0000-000000000000}"/>
          </ac:spMkLst>
        </pc:spChg>
        <pc:spChg chg="mod">
          <ac:chgData name="Rondelle Clay" userId="04425d09-c6ef-4dcb-a175-201a7d4f4ee4" providerId="ADAL" clId="{16826483-7838-4E9B-AE5B-A4D82C25727D}" dt="2021-04-14T16:23:45.739" v="45" actId="207"/>
          <ac:spMkLst>
            <pc:docMk/>
            <pc:sldMk cId="0" sldId="258"/>
            <ac:spMk id="42" creationId="{00000000-0000-0000-0000-000000000000}"/>
          </ac:spMkLst>
        </pc:spChg>
        <pc:spChg chg="mod">
          <ac:chgData name="Rondelle Clay" userId="04425d09-c6ef-4dcb-a175-201a7d4f4ee4" providerId="ADAL" clId="{16826483-7838-4E9B-AE5B-A4D82C25727D}" dt="2021-04-14T16:24:01.544" v="48" actId="12"/>
          <ac:spMkLst>
            <pc:docMk/>
            <pc:sldMk cId="0" sldId="258"/>
            <ac:spMk id="43" creationId="{00000000-0000-0000-0000-000000000000}"/>
          </ac:spMkLst>
        </pc:spChg>
        <pc:spChg chg="mod">
          <ac:chgData name="Rondelle Clay" userId="04425d09-c6ef-4dcb-a175-201a7d4f4ee4" providerId="ADAL" clId="{16826483-7838-4E9B-AE5B-A4D82C25727D}" dt="2021-04-14T16:24:10.808" v="51" actId="207"/>
          <ac:spMkLst>
            <pc:docMk/>
            <pc:sldMk cId="0" sldId="258"/>
            <ac:spMk id="44" creationId="{00000000-0000-0000-0000-000000000000}"/>
          </ac:spMkLst>
        </pc:spChg>
        <pc:spChg chg="mod">
          <ac:chgData name="Rondelle Clay" userId="04425d09-c6ef-4dcb-a175-201a7d4f4ee4" providerId="ADAL" clId="{16826483-7838-4E9B-AE5B-A4D82C25727D}" dt="2021-04-14T16:24:23.978" v="54" actId="12"/>
          <ac:spMkLst>
            <pc:docMk/>
            <pc:sldMk cId="0" sldId="258"/>
            <ac:spMk id="45" creationId="{00000000-0000-0000-0000-000000000000}"/>
          </ac:spMkLst>
        </pc:spChg>
        <pc:spChg chg="mod">
          <ac:chgData name="Rondelle Clay" userId="04425d09-c6ef-4dcb-a175-201a7d4f4ee4" providerId="ADAL" clId="{16826483-7838-4E9B-AE5B-A4D82C25727D}" dt="2021-04-14T16:24:33.418" v="57" actId="12"/>
          <ac:spMkLst>
            <pc:docMk/>
            <pc:sldMk cId="0" sldId="258"/>
            <ac:spMk id="46" creationId="{00000000-0000-0000-0000-000000000000}"/>
          </ac:spMkLst>
        </pc:spChg>
        <pc:grpChg chg="del">
          <ac:chgData name="Rondelle Clay" userId="04425d09-c6ef-4dcb-a175-201a7d4f4ee4" providerId="ADAL" clId="{16826483-7838-4E9B-AE5B-A4D82C25727D}" dt="2021-04-14T16:23:38.469" v="44" actId="478"/>
          <ac:grpSpMkLst>
            <pc:docMk/>
            <pc:sldMk cId="0" sldId="258"/>
            <ac:grpSpMk id="2" creationId="{00000000-0000-0000-0000-000000000000}"/>
          </ac:grpSpMkLst>
        </pc:grpChg>
        <pc:picChg chg="del">
          <ac:chgData name="Rondelle Clay" userId="04425d09-c6ef-4dcb-a175-201a7d4f4ee4" providerId="ADAL" clId="{16826483-7838-4E9B-AE5B-A4D82C25727D}" dt="2021-04-14T16:23:33.359" v="42" actId="478"/>
          <ac:picMkLst>
            <pc:docMk/>
            <pc:sldMk cId="0" sldId="258"/>
            <ac:picMk id="6" creationId="{00000000-0000-0000-0000-000000000000}"/>
          </ac:picMkLst>
        </pc:picChg>
      </pc:sldChg>
      <pc:sldMasterChg chg="delSp mod">
        <pc:chgData name="Rondelle Clay" userId="04425d09-c6ef-4dcb-a175-201a7d4f4ee4" providerId="ADAL" clId="{16826483-7838-4E9B-AE5B-A4D82C25727D}" dt="2021-04-14T16:18:12.382" v="7" actId="478"/>
        <pc:sldMasterMkLst>
          <pc:docMk/>
          <pc:sldMasterMk cId="0" sldId="2147483648"/>
        </pc:sldMasterMkLst>
        <pc:picChg chg="del">
          <ac:chgData name="Rondelle Clay" userId="04425d09-c6ef-4dcb-a175-201a7d4f4ee4" providerId="ADAL" clId="{16826483-7838-4E9B-AE5B-A4D82C25727D}" dt="2021-04-14T16:18:12.382" v="7" actId="478"/>
          <ac:picMkLst>
            <pc:docMk/>
            <pc:sldMasterMk cId="0" sldId="2147483648"/>
            <ac:picMk id="16" creationId="{00000000-0000-0000-0000-000000000000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EBECE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EBECE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50" b="0" i="0">
                <a:solidFill>
                  <a:srgbClr val="EBECE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5556" y="1904367"/>
            <a:ext cx="8027286" cy="478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50" b="0" i="0">
                <a:solidFill>
                  <a:srgbClr val="EBECE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6110" y="2918029"/>
            <a:ext cx="9326178" cy="37484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ti2unWRN29I" TargetMode="External"/><Relationship Id="rId3" Type="http://schemas.openxmlformats.org/officeDocument/2006/relationships/hyperlink" Target="http://anapacificbasin.org/food-soverreignty" TargetMode="External"/><Relationship Id="rId7" Type="http://schemas.openxmlformats.org/officeDocument/2006/relationships/hyperlink" Target="https://indigenousfoodandag.com/resources/cultivating-tribal-food-sovereignty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fkn.org/meetings/webinar-hopi-food-sovereignty-through-farming-and-coalitions" TargetMode="External"/><Relationship Id="rId5" Type="http://schemas.openxmlformats.org/officeDocument/2006/relationships/hyperlink" Target="http://www.aianta.org/native-chefs-explore-food-sovereignty/" TargetMode="External"/><Relationship Id="rId4" Type="http://schemas.openxmlformats.org/officeDocument/2006/relationships/hyperlink" Target="http://www.youtube.com/watch?v=itsFqeBEbS4" TargetMode="External"/><Relationship Id="rId9" Type="http://schemas.openxmlformats.org/officeDocument/2006/relationships/hyperlink" Target="http://www.youtube.com/watch?v=bua3oqGAIsg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indigenousfoodandag.com/resources/cultivating-tribal-food-sovereignty/" TargetMode="External"/><Relationship Id="rId3" Type="http://schemas.openxmlformats.org/officeDocument/2006/relationships/hyperlink" Target="https://www.firstnations.org/wp-content/uploads/publication-attachments/2015_Food_Sovereignty_Assessment_Tool.pdf" TargetMode="External"/><Relationship Id="rId7" Type="http://schemas.openxmlformats.org/officeDocument/2006/relationships/hyperlink" Target="https://www.indigenousfoodsystems.org/food-sovereignty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diancountryassetmap.com/" TargetMode="External"/><Relationship Id="rId5" Type="http://schemas.openxmlformats.org/officeDocument/2006/relationships/hyperlink" Target="https://www.indiancountryassetmap.com/" TargetMode="External"/><Relationship Id="rId4" Type="http://schemas.openxmlformats.org/officeDocument/2006/relationships/hyperlink" Target="https://www.firstnations.org/wp-content/uploads/publication-attachments/2014-Conducting-Food-Sovereignty-Assessments-in-Native-Communities.pdf" TargetMode="External"/><Relationship Id="rId9" Type="http://schemas.openxmlformats.org/officeDocument/2006/relationships/hyperlink" Target="https://groundedgrub.com/articles/resource-guide-supporting-indigenous-food-sovereignty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bject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2543" y="1057275"/>
            <a:ext cx="134214" cy="1257"/>
          </a:xfrm>
          <a:prstGeom prst="rect">
            <a:avLst/>
          </a:prstGeom>
        </p:spPr>
      </p:pic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1015556" y="1904367"/>
            <a:ext cx="8027286" cy="478155"/>
          </a:xfrm>
        </p:spPr>
        <p:txBody>
          <a:bodyPr vert="horz" wrap="square" lIns="0" tIns="15240" rIns="0" bIns="0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Webinars on Food Sovereignty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471487" y="2966721"/>
            <a:ext cx="9115425" cy="3748404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755"/>
              </a:spcBef>
              <a:buClr>
                <a:srgbClr val="8F191B"/>
              </a:buClr>
              <a:buSzPct val="78571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ANA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Eastern</a:t>
            </a:r>
            <a:r>
              <a:rPr sz="1400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TTA</a:t>
            </a: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Center:</a:t>
            </a:r>
            <a:r>
              <a:rPr sz="1400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0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Sovereignty</a:t>
            </a:r>
            <a:r>
              <a:rPr sz="140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in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Native</a:t>
            </a:r>
            <a:r>
              <a:rPr sz="140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Communities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Jan.</a:t>
            </a:r>
            <a:r>
              <a:rPr sz="1400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14,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2021-video</a:t>
            </a:r>
            <a:r>
              <a:rPr sz="1400" spc="-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not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yet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released</a:t>
            </a:r>
          </a:p>
          <a:p>
            <a:pPr marL="297815" marR="413384" indent="-285750">
              <a:lnSpc>
                <a:spcPts val="1510"/>
              </a:lnSpc>
              <a:spcBef>
                <a:spcPts val="844"/>
              </a:spcBef>
              <a:buClr>
                <a:srgbClr val="8F191B"/>
              </a:buClr>
              <a:buSzPct val="78571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ANA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Pacific Region TTA Center: Food </a:t>
            </a: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Sovereignty Sept.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24, 2015 </a:t>
            </a:r>
            <a:r>
              <a:rPr lang="en-US" sz="1400" u="sng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http://anapacificbasin.org/food-soverreignty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</a:rPr>
              <a:t>/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marR="725805" indent="-285750">
              <a:lnSpc>
                <a:spcPts val="1510"/>
              </a:lnSpc>
              <a:spcBef>
                <a:spcPts val="835"/>
              </a:spcBef>
              <a:buClr>
                <a:srgbClr val="8F191B"/>
              </a:buClr>
              <a:buSzPct val="78571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ANA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Eastern</a:t>
            </a:r>
            <a:r>
              <a:rPr sz="1400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Region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T/TA</a:t>
            </a:r>
            <a:r>
              <a:rPr sz="1400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Center:</a:t>
            </a: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0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Sovereignty</a:t>
            </a:r>
            <a:r>
              <a:rPr sz="1400" b="1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and</a:t>
            </a:r>
            <a:r>
              <a:rPr sz="1400" b="1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Economic Development</a:t>
            </a:r>
            <a:r>
              <a:rPr sz="1400" b="1" spc="-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in</a:t>
            </a:r>
            <a:r>
              <a:rPr sz="1400" b="1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Our</a:t>
            </a:r>
            <a:r>
              <a:rPr sz="140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Native </a:t>
            </a:r>
            <a:r>
              <a:rPr sz="1400" b="1" spc="-38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5" dirty="0">
                <a:solidFill>
                  <a:schemeClr val="tx2"/>
                </a:solidFill>
                <a:latin typeface="Century Gothic"/>
                <a:cs typeface="Century Gothic"/>
              </a:rPr>
              <a:t>Communities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April</a:t>
            </a:r>
            <a:r>
              <a:rPr sz="1400" spc="-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2,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2018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u="sng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</a:rPr>
              <a:t>https:</a:t>
            </a:r>
            <a:r>
              <a:rPr sz="1400" u="sng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//www.youtube.com/watch?v=it</a:t>
            </a:r>
            <a:r>
              <a:rPr sz="1400" u="sng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</a:rPr>
              <a:t>s</a:t>
            </a:r>
            <a:r>
              <a:rPr sz="1400" u="sng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FqeBEbS4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marR="175260" indent="-285750">
              <a:lnSpc>
                <a:spcPts val="1510"/>
              </a:lnSpc>
              <a:spcBef>
                <a:spcPts val="840"/>
              </a:spcBef>
              <a:buClr>
                <a:srgbClr val="8F191B"/>
              </a:buClr>
              <a:buSzPct val="78571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American Indian 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Alaska </a:t>
            </a: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Native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Tourism Association (AIANTA): Native Chefs 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Explore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Food Sovereignty </a:t>
            </a:r>
            <a:r>
              <a:rPr sz="1400" spc="-37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Jan.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26, 2021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</a:rPr>
              <a:t>https: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//www.aiant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</a:rPr>
              <a:t>a.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org/native-chefs-explore-food-sovereignty/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marR="76835" indent="-285750">
              <a:lnSpc>
                <a:spcPts val="1510"/>
              </a:lnSpc>
              <a:spcBef>
                <a:spcPts val="830"/>
              </a:spcBef>
              <a:buClr>
                <a:srgbClr val="8F191B"/>
              </a:buClr>
              <a:buSzPct val="78571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Indigenous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Foods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Knowledge</a:t>
            </a:r>
            <a:r>
              <a:rPr sz="1400" spc="-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Network: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Hopi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0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Sovereignty</a:t>
            </a:r>
            <a:r>
              <a:rPr sz="140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through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Farming and</a:t>
            </a:r>
            <a:r>
              <a:rPr sz="1400" b="1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Coalitions 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May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7, </a:t>
            </a:r>
            <a:r>
              <a:rPr sz="1400" spc="-37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2020 </a:t>
            </a:r>
            <a:r>
              <a:rPr lang="en-US"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Webinar: Hopi Food Sovereignty through Farming and Coalitions | IFKN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indent="-285750">
              <a:lnSpc>
                <a:spcPts val="1595"/>
              </a:lnSpc>
              <a:spcBef>
                <a:spcPts val="640"/>
              </a:spcBef>
              <a:buClr>
                <a:srgbClr val="8F191B"/>
              </a:buClr>
              <a:buSzPct val="78571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Indigenous</a:t>
            </a:r>
            <a:r>
              <a:rPr sz="1400" spc="-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00" spc="-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and Agriculture</a:t>
            </a:r>
            <a:r>
              <a:rPr sz="1400" spc="-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Initiative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(IFAI):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Multiple Webinars</a:t>
            </a:r>
            <a:r>
              <a:rPr lang="en-US" sz="1400" b="1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u="sng" dirty="0">
                <a:solidFill>
                  <a:srgbClr val="13405D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sz="1400" u="sng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://indigenousfoodandag.com/resources/cultivating-tribal-food-sovereignty/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marR="475615" indent="-285750">
              <a:lnSpc>
                <a:spcPts val="1510"/>
              </a:lnSpc>
              <a:spcBef>
                <a:spcPts val="860"/>
              </a:spcBef>
              <a:buClr>
                <a:srgbClr val="8F191B"/>
              </a:buClr>
              <a:buSzPct val="78571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National Congress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of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American</a:t>
            </a: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Indians: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Launch</a:t>
            </a:r>
            <a:r>
              <a:rPr sz="1400" b="1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of</a:t>
            </a:r>
            <a:r>
              <a:rPr sz="140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NCAI’s</a:t>
            </a:r>
            <a:r>
              <a:rPr sz="140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0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Sovereignty</a:t>
            </a:r>
            <a:r>
              <a:rPr sz="140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and</a:t>
            </a:r>
            <a:r>
              <a:rPr sz="140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0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Production </a:t>
            </a:r>
            <a:r>
              <a:rPr sz="1400" b="1" spc="-37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spc="-5" dirty="0">
                <a:solidFill>
                  <a:schemeClr val="tx2"/>
                </a:solidFill>
                <a:latin typeface="Century Gothic"/>
                <a:cs typeface="Century Gothic"/>
              </a:rPr>
              <a:t>Resource Directory</a:t>
            </a:r>
            <a:r>
              <a:rPr sz="1400" b="1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Jan.</a:t>
            </a:r>
            <a:r>
              <a:rPr sz="1400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15,</a:t>
            </a: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2021</a:t>
            </a:r>
            <a:r>
              <a:rPr sz="1400" spc="-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https://www.youtube.com/watch?v=ti2unWRN29I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marR="373380" indent="-285750">
              <a:lnSpc>
                <a:spcPts val="1510"/>
              </a:lnSpc>
              <a:spcBef>
                <a:spcPts val="830"/>
              </a:spcBef>
              <a:buClr>
                <a:srgbClr val="8F191B"/>
              </a:buClr>
              <a:buSzPct val="78571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00" spc="-5" dirty="0">
                <a:solidFill>
                  <a:schemeClr val="tx2"/>
                </a:solidFill>
                <a:latin typeface="Century Gothic"/>
                <a:cs typeface="Century Gothic"/>
              </a:rPr>
              <a:t>National Congress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of</a:t>
            </a:r>
            <a:r>
              <a:rPr sz="14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American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Indians:</a:t>
            </a:r>
            <a:r>
              <a:rPr sz="14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Launch</a:t>
            </a:r>
            <a:r>
              <a:rPr sz="1400" b="1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of NCAI’s</a:t>
            </a:r>
            <a:r>
              <a:rPr sz="140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Oneida</a:t>
            </a:r>
            <a:r>
              <a:rPr sz="140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Nation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Case</a:t>
            </a:r>
            <a:r>
              <a:rPr sz="1400" b="1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b="1" dirty="0">
                <a:solidFill>
                  <a:schemeClr val="tx2"/>
                </a:solidFill>
                <a:latin typeface="Century Gothic"/>
                <a:cs typeface="Century Gothic"/>
              </a:rPr>
              <a:t>Study</a:t>
            </a:r>
            <a:r>
              <a:rPr sz="1400" b="1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Jan.</a:t>
            </a:r>
            <a:r>
              <a:rPr sz="1400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chemeClr val="tx2"/>
                </a:solidFill>
                <a:latin typeface="Century Gothic"/>
                <a:cs typeface="Century Gothic"/>
              </a:rPr>
              <a:t>27, 2021 </a:t>
            </a:r>
            <a:r>
              <a:rPr sz="1400" spc="-37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</a:rPr>
              <a:t>https: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//www.youtube.com/watch?v=bua3oqGA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</a:rPr>
              <a:t>I</a:t>
            </a:r>
            <a:r>
              <a:rPr sz="1400" u="sng" spc="-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sg</a:t>
            </a:r>
            <a:endParaRPr sz="14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bject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2543" y="1057275"/>
            <a:ext cx="134214" cy="1257"/>
          </a:xfrm>
          <a:prstGeom prst="rect">
            <a:avLst/>
          </a:prstGeom>
        </p:spPr>
      </p:pic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1015556" y="1904367"/>
            <a:ext cx="2927985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chemeClr val="tx2"/>
                </a:solidFill>
              </a:rPr>
              <a:t>More</a:t>
            </a:r>
            <a:r>
              <a:rPr spc="-50" dirty="0">
                <a:solidFill>
                  <a:schemeClr val="tx2"/>
                </a:solidFill>
              </a:rPr>
              <a:t> </a:t>
            </a:r>
            <a:r>
              <a:rPr spc="5" dirty="0">
                <a:solidFill>
                  <a:schemeClr val="tx2"/>
                </a:solidFill>
              </a:rPr>
              <a:t>Resources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228600" y="2667000"/>
            <a:ext cx="9601200" cy="30527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97815" marR="5080" indent="-285750">
              <a:lnSpc>
                <a:spcPct val="102400"/>
              </a:lnSpc>
              <a:spcBef>
                <a:spcPts val="90"/>
              </a:spcBef>
              <a:buClr>
                <a:srgbClr val="8F191B"/>
              </a:buClr>
              <a:buSzPct val="79310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First</a:t>
            </a:r>
            <a:r>
              <a:rPr sz="1450" b="1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Nations</a:t>
            </a:r>
            <a:r>
              <a:rPr sz="1450" b="1" spc="3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Development</a:t>
            </a:r>
            <a:r>
              <a:rPr sz="1450" b="1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Institute: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50" b="1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Sovereignty</a:t>
            </a:r>
            <a:r>
              <a:rPr sz="1450" b="1" spc="3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Assessment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Tool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lang="en-US" sz="1450" spc="10" dirty="0">
                <a:solidFill>
                  <a:schemeClr val="tx2"/>
                </a:solidFill>
                <a:latin typeface="Century Gothic"/>
                <a:cs typeface="Century Gothic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https://www.firstnations.org/wp-content/uploads/publication-attachments/2015_Food_Sovereignty_Assessment_Tool.pdf</a:t>
            </a:r>
            <a:endParaRPr sz="145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marR="19685" indent="-285750">
              <a:lnSpc>
                <a:spcPct val="102099"/>
              </a:lnSpc>
              <a:spcBef>
                <a:spcPts val="840"/>
              </a:spcBef>
              <a:buClr>
                <a:srgbClr val="8F191B"/>
              </a:buClr>
              <a:buSzPct val="79310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First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 Nations</a:t>
            </a:r>
            <a:r>
              <a:rPr sz="1450" b="1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Development </a:t>
            </a: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Institute:</a:t>
            </a:r>
            <a:r>
              <a:rPr sz="1450" b="1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Conducting</a:t>
            </a: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 Sovereignty</a:t>
            </a:r>
            <a:r>
              <a:rPr sz="1450" b="1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Assessments</a:t>
            </a:r>
            <a:r>
              <a:rPr sz="1450" b="1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in</a:t>
            </a:r>
            <a:r>
              <a:rPr sz="1450" b="1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Native</a:t>
            </a:r>
            <a:r>
              <a:rPr sz="1450" b="1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Communities, </a:t>
            </a:r>
            <a:r>
              <a:rPr sz="1450" b="1" spc="-39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On-the-Ground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Perspectives </a:t>
            </a:r>
            <a:r>
              <a:rPr lang="en-US" sz="1450" u="sng" spc="1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https://www.firstnations.org/wp-content/uploads/publication-attachments/2014-Conducting-Food-Sovereignty-Assessments-in-Native-Communities.pdf</a:t>
            </a:r>
            <a:endParaRPr sz="145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indent="-285750">
              <a:lnSpc>
                <a:spcPct val="100000"/>
              </a:lnSpc>
              <a:spcBef>
                <a:spcPts val="869"/>
              </a:spcBef>
              <a:buClr>
                <a:srgbClr val="8F191B"/>
              </a:buClr>
              <a:buSzPct val="79310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Indian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Country</a:t>
            </a:r>
            <a:r>
              <a:rPr sz="145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Community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Asset</a:t>
            </a: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Directory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u="sng" spc="1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https://www.indiancountryassetmap.com</a:t>
            </a:r>
            <a:r>
              <a:rPr sz="1450" u="sng" spc="1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sz="145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indent="-285750">
              <a:lnSpc>
                <a:spcPct val="100000"/>
              </a:lnSpc>
              <a:spcBef>
                <a:spcPts val="865"/>
              </a:spcBef>
              <a:buClr>
                <a:srgbClr val="8F191B"/>
              </a:buClr>
              <a:buSzPct val="79310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Indigenous</a:t>
            </a:r>
            <a:r>
              <a:rPr sz="1450" b="1" spc="-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5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System</a:t>
            </a:r>
            <a:r>
              <a:rPr sz="1450" b="1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Network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u="sng" spc="1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https://www.indigenousfoodsystems.org/food-sovereignty</a:t>
            </a:r>
            <a:endParaRPr sz="145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indent="-285750">
              <a:lnSpc>
                <a:spcPct val="100000"/>
              </a:lnSpc>
              <a:spcBef>
                <a:spcPts val="875"/>
              </a:spcBef>
              <a:buClr>
                <a:srgbClr val="8F191B"/>
              </a:buClr>
              <a:buSzPct val="79310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Indigenous</a:t>
            </a:r>
            <a:r>
              <a:rPr sz="1450" b="1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and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Agriculture </a:t>
            </a: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Initiative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(IFAI)</a:t>
            </a:r>
            <a:r>
              <a:rPr lang="en-US" sz="1450" b="1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u="sng" spc="10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https://indigenousfoodandag.com/resources/cultivating-tribal-food-sovereignty/</a:t>
            </a:r>
            <a:endParaRPr sz="145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297815" indent="-285750">
              <a:lnSpc>
                <a:spcPct val="100000"/>
              </a:lnSpc>
              <a:spcBef>
                <a:spcPts val="875"/>
              </a:spcBef>
              <a:buClr>
                <a:srgbClr val="8F191B"/>
              </a:buClr>
              <a:buSzPct val="79310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Resource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Guide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0" dirty="0">
                <a:solidFill>
                  <a:schemeClr val="tx2"/>
                </a:solidFill>
                <a:latin typeface="Century Gothic"/>
                <a:cs typeface="Century Gothic"/>
              </a:rPr>
              <a:t>for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Supporting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Indigenous</a:t>
            </a:r>
            <a:r>
              <a:rPr sz="1450" b="1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20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450" b="1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b="1" spc="15" dirty="0">
                <a:solidFill>
                  <a:schemeClr val="tx2"/>
                </a:solidFill>
                <a:latin typeface="Century Gothic"/>
                <a:cs typeface="Century Gothic"/>
              </a:rPr>
              <a:t>Sovereignty</a:t>
            </a:r>
            <a:r>
              <a:rPr lang="en-US" sz="1450" b="1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450" u="sng" spc="15" dirty="0">
                <a:solidFill>
                  <a:schemeClr val="tx2"/>
                </a:solidFill>
                <a:uFill>
                  <a:solidFill>
                    <a:srgbClr val="13405D"/>
                  </a:solidFill>
                </a:uFill>
                <a:latin typeface="Century Gothic"/>
                <a:cs typeface="Century Gothic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https://groundedgrub.com/articles/resource-guide-supporting-indigenous-food-sovereignty</a:t>
            </a:r>
            <a:endParaRPr sz="145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bject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2543" y="1057275"/>
            <a:ext cx="134214" cy="1257"/>
          </a:xfrm>
          <a:prstGeom prst="rect">
            <a:avLst/>
          </a:prstGeom>
        </p:spPr>
      </p:pic>
      <p:sp>
        <p:nvSpPr>
          <p:cNvPr id="42" name="object 42"/>
          <p:cNvSpPr txBox="1">
            <a:spLocks noGrp="1"/>
          </p:cNvSpPr>
          <p:nvPr>
            <p:ph type="title"/>
          </p:nvPr>
        </p:nvSpPr>
        <p:spPr>
          <a:xfrm>
            <a:off x="1015556" y="1904367"/>
            <a:ext cx="708787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>
                <a:solidFill>
                  <a:schemeClr val="tx2"/>
                </a:solidFill>
              </a:rPr>
              <a:t>Some </a:t>
            </a:r>
            <a:r>
              <a:rPr spc="10" dirty="0">
                <a:solidFill>
                  <a:schemeClr val="tx2"/>
                </a:solidFill>
              </a:rPr>
              <a:t>ANA</a:t>
            </a:r>
            <a:r>
              <a:rPr spc="5" dirty="0">
                <a:solidFill>
                  <a:schemeClr val="tx2"/>
                </a:solidFill>
              </a:rPr>
              <a:t> </a:t>
            </a:r>
            <a:r>
              <a:rPr spc="10" dirty="0">
                <a:solidFill>
                  <a:schemeClr val="tx2"/>
                </a:solidFill>
              </a:rPr>
              <a:t>Food</a:t>
            </a:r>
            <a:r>
              <a:rPr spc="5" dirty="0">
                <a:solidFill>
                  <a:schemeClr val="tx2"/>
                </a:solidFill>
              </a:rPr>
              <a:t> Sovereignty</a:t>
            </a:r>
            <a:r>
              <a:rPr spc="20" dirty="0">
                <a:solidFill>
                  <a:schemeClr val="tx2"/>
                </a:solidFill>
              </a:rPr>
              <a:t> </a:t>
            </a:r>
            <a:r>
              <a:rPr spc="5" dirty="0">
                <a:solidFill>
                  <a:schemeClr val="tx2"/>
                </a:solidFill>
              </a:rPr>
              <a:t>Grantees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44716" y="3044018"/>
            <a:ext cx="9723755" cy="127317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83515" marR="5080" indent="-171450">
              <a:lnSpc>
                <a:spcPts val="1340"/>
              </a:lnSpc>
              <a:spcBef>
                <a:spcPts val="265"/>
              </a:spcBef>
              <a:buClr>
                <a:srgbClr val="8F191B"/>
              </a:buClr>
              <a:buSzPct val="79166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Great Lakes </a:t>
            </a: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Indian Fish </a:t>
            </a: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Wildlife Commission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, Expand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the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utilization of treaty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harvested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fish,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game, and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plants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for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food in </a:t>
            </a:r>
            <a:r>
              <a:rPr sz="1200" spc="-3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tribal</a:t>
            </a:r>
            <a:r>
              <a:rPr sz="12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communities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through</a:t>
            </a:r>
            <a:r>
              <a:rPr sz="1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the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 establishment</a:t>
            </a:r>
            <a:r>
              <a:rPr sz="1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of</a:t>
            </a:r>
            <a:r>
              <a:rPr sz="1200" spc="25" dirty="0">
                <a:solidFill>
                  <a:schemeClr val="tx2"/>
                </a:solidFill>
                <a:latin typeface="Century Gothic"/>
                <a:cs typeface="Century Gothic"/>
              </a:rPr>
              <a:t> a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Traditional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Regulatory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System.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09/30/17</a:t>
            </a:r>
            <a:r>
              <a:rPr sz="1200" spc="3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–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09/29/20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83515" marR="147320" indent="-171450">
              <a:lnSpc>
                <a:spcPts val="1340"/>
              </a:lnSpc>
              <a:spcBef>
                <a:spcPts val="825"/>
              </a:spcBef>
              <a:buClr>
                <a:srgbClr val="8F191B"/>
              </a:buClr>
              <a:buSzPct val="79166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Hana</a:t>
            </a:r>
            <a:r>
              <a:rPr sz="1200" b="1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Community</a:t>
            </a:r>
            <a:r>
              <a:rPr sz="1200" b="1" spc="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Health</a:t>
            </a:r>
            <a:r>
              <a:rPr sz="1200" b="1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10" dirty="0">
                <a:solidFill>
                  <a:schemeClr val="tx2"/>
                </a:solidFill>
                <a:latin typeface="Century Gothic"/>
                <a:cs typeface="Century Gothic"/>
              </a:rPr>
              <a:t>Center,</a:t>
            </a:r>
            <a:r>
              <a:rPr sz="1200" b="1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Reduce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 the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number</a:t>
            </a:r>
            <a:r>
              <a:rPr sz="1200" spc="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of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 Hana</a:t>
            </a:r>
            <a:r>
              <a:rPr sz="1200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District</a:t>
            </a:r>
            <a:r>
              <a:rPr sz="1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Native</a:t>
            </a:r>
            <a:r>
              <a:rPr sz="1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Hawaiians with</a:t>
            </a:r>
            <a:r>
              <a:rPr sz="1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poorly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managed</a:t>
            </a:r>
            <a:r>
              <a:rPr sz="1200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diabetes,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or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who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are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high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risk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overweight</a:t>
            </a:r>
            <a:r>
              <a:rPr sz="1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obese</a:t>
            </a:r>
            <a:r>
              <a:rPr sz="1200" spc="3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through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increased access</a:t>
            </a:r>
            <a:r>
              <a:rPr sz="1200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to</a:t>
            </a:r>
            <a:r>
              <a:rPr sz="1200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and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 consumption</a:t>
            </a:r>
            <a:r>
              <a:rPr sz="1200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of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traditional</a:t>
            </a:r>
            <a:r>
              <a:rPr sz="12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foods.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9/30/20-9/29/2021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83515" marR="489584" indent="-171450">
              <a:lnSpc>
                <a:spcPts val="1340"/>
              </a:lnSpc>
              <a:spcBef>
                <a:spcPts val="815"/>
              </a:spcBef>
              <a:buClr>
                <a:srgbClr val="8F191B"/>
              </a:buClr>
              <a:buSzPct val="79166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200" b="1" spc="10" dirty="0">
                <a:solidFill>
                  <a:schemeClr val="tx2"/>
                </a:solidFill>
                <a:latin typeface="Century Gothic"/>
                <a:cs typeface="Century Gothic"/>
              </a:rPr>
              <a:t>Hannahville</a:t>
            </a: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Indian</a:t>
            </a:r>
            <a:r>
              <a:rPr sz="1200" b="1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Community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,</a:t>
            </a:r>
            <a:r>
              <a:rPr sz="1200" spc="6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Developing</a:t>
            </a:r>
            <a:r>
              <a:rPr sz="1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5" dirty="0">
                <a:solidFill>
                  <a:schemeClr val="tx2"/>
                </a:solidFill>
                <a:latin typeface="Century Gothic"/>
                <a:cs typeface="Century Gothic"/>
              </a:rPr>
              <a:t>a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sustainable,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youth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run,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greenhouse</a:t>
            </a:r>
            <a:r>
              <a:rPr sz="1200" spc="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aquaponics</a:t>
            </a:r>
            <a:r>
              <a:rPr sz="1200" spc="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facility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to</a:t>
            </a:r>
            <a:r>
              <a:rPr sz="1200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produce </a:t>
            </a:r>
            <a:r>
              <a:rPr sz="1200" spc="-3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healthy,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locally</a:t>
            </a:r>
            <a:r>
              <a:rPr sz="1200" spc="-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grown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food,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and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agricultural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production</a:t>
            </a:r>
            <a:r>
              <a:rPr sz="12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training</a:t>
            </a:r>
            <a:r>
              <a:rPr sz="1200" spc="-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opportunities.</a:t>
            </a:r>
            <a:r>
              <a:rPr sz="1200" spc="-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9/30/2016</a:t>
            </a:r>
            <a:r>
              <a:rPr sz="1200" spc="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-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9/29/2019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44716" y="4376759"/>
            <a:ext cx="9699625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83515" indent="-171450">
              <a:lnSpc>
                <a:spcPct val="100000"/>
              </a:lnSpc>
              <a:spcBef>
                <a:spcPts val="135"/>
              </a:spcBef>
              <a:buClr>
                <a:srgbClr val="8F191B"/>
              </a:buClr>
              <a:buSzPct val="79166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Indigenous</a:t>
            </a: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Peoples</a:t>
            </a:r>
            <a:r>
              <a:rPr sz="1200" b="1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Task Force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,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Indigi-Baby</a:t>
            </a:r>
            <a:r>
              <a:rPr sz="1200" spc="-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project will</a:t>
            </a:r>
            <a:r>
              <a:rPr sz="1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increase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access</a:t>
            </a:r>
            <a:r>
              <a:rPr sz="1200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health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targeted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baby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food</a:t>
            </a:r>
            <a:r>
              <a:rPr sz="1200" spc="25" dirty="0">
                <a:solidFill>
                  <a:schemeClr val="tx2"/>
                </a:solidFill>
                <a:latin typeface="Century Gothic"/>
                <a:cs typeface="Century Gothic"/>
              </a:rPr>
              <a:t> made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with</a:t>
            </a:r>
            <a:r>
              <a:rPr sz="120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traditional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44716" y="4459739"/>
            <a:ext cx="9279255" cy="146431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295275">
              <a:lnSpc>
                <a:spcPct val="100000"/>
              </a:lnSpc>
              <a:spcBef>
                <a:spcPts val="819"/>
              </a:spcBef>
            </a:pPr>
            <a:r>
              <a:rPr sz="1200" spc="20" dirty="0">
                <a:solidFill>
                  <a:srgbClr val="464647"/>
                </a:solidFill>
                <a:latin typeface="Century Gothic"/>
                <a:cs typeface="Century Gothic"/>
              </a:rPr>
              <a:t>Native</a:t>
            </a:r>
            <a:r>
              <a:rPr sz="1200" spc="-15" dirty="0">
                <a:solidFill>
                  <a:srgbClr val="464647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rgbClr val="464647"/>
                </a:solidFill>
                <a:latin typeface="Century Gothic"/>
                <a:cs typeface="Century Gothic"/>
              </a:rPr>
              <a:t>American</a:t>
            </a:r>
            <a:r>
              <a:rPr sz="1200" spc="10" dirty="0">
                <a:solidFill>
                  <a:srgbClr val="464647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rgbClr val="464647"/>
                </a:solidFill>
                <a:latin typeface="Century Gothic"/>
                <a:cs typeface="Century Gothic"/>
              </a:rPr>
              <a:t>heirloom</a:t>
            </a:r>
            <a:r>
              <a:rPr sz="1200" spc="-10" dirty="0">
                <a:solidFill>
                  <a:srgbClr val="464647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rgbClr val="464647"/>
                </a:solidFill>
                <a:latin typeface="Century Gothic"/>
                <a:cs typeface="Century Gothic"/>
              </a:rPr>
              <a:t>varieties.</a:t>
            </a:r>
            <a:r>
              <a:rPr sz="1200" spc="-25" dirty="0">
                <a:solidFill>
                  <a:srgbClr val="464647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rgbClr val="464647"/>
                </a:solidFill>
                <a:latin typeface="Century Gothic"/>
                <a:cs typeface="Century Gothic"/>
              </a:rPr>
              <a:t>9/30/2018</a:t>
            </a:r>
            <a:r>
              <a:rPr sz="1200" spc="40" dirty="0">
                <a:solidFill>
                  <a:srgbClr val="464647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rgbClr val="464647"/>
                </a:solidFill>
                <a:latin typeface="Century Gothic"/>
                <a:cs typeface="Century Gothic"/>
              </a:rPr>
              <a:t>-</a:t>
            </a:r>
            <a:r>
              <a:rPr sz="1200" spc="5" dirty="0">
                <a:solidFill>
                  <a:srgbClr val="464647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rgbClr val="464647"/>
                </a:solidFill>
                <a:latin typeface="Century Gothic"/>
                <a:cs typeface="Century Gothic"/>
              </a:rPr>
              <a:t>9/29/2021</a:t>
            </a:r>
            <a:endParaRPr sz="1200" dirty="0">
              <a:latin typeface="Century Gothic"/>
              <a:cs typeface="Century Gothic"/>
            </a:endParaRPr>
          </a:p>
          <a:p>
            <a:pPr marL="183515" marR="5080" indent="-171450">
              <a:lnSpc>
                <a:spcPts val="1340"/>
              </a:lnSpc>
              <a:spcBef>
                <a:spcPts val="855"/>
              </a:spcBef>
              <a:buClr>
                <a:srgbClr val="8F191B"/>
              </a:buClr>
              <a:buSzPct val="79166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Inuit </a:t>
            </a: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Circumpolar Council </a:t>
            </a: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Alaska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,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Developing an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Alaskan Inuit Food Sovereignty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Management Action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Plan,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include </a:t>
            </a:r>
            <a:r>
              <a:rPr sz="1200" spc="-3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hunting,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gathering,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fishing,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land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and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 water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policies.</a:t>
            </a:r>
            <a:r>
              <a:rPr sz="1200" spc="-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9/30/2018</a:t>
            </a:r>
            <a:r>
              <a:rPr sz="1200" spc="4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-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9/29/2021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83515" indent="-171450">
              <a:lnSpc>
                <a:spcPct val="100000"/>
              </a:lnSpc>
              <a:spcBef>
                <a:spcPts val="685"/>
              </a:spcBef>
              <a:buClr>
                <a:srgbClr val="8F191B"/>
              </a:buClr>
              <a:buSzPct val="79166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Kodiak</a:t>
            </a:r>
            <a:r>
              <a:rPr sz="1200" b="1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Archipelago </a:t>
            </a: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Leadership </a:t>
            </a:r>
            <a:r>
              <a:rPr sz="1200" b="1" spc="10" dirty="0">
                <a:solidFill>
                  <a:schemeClr val="tx2"/>
                </a:solidFill>
                <a:latin typeface="Century Gothic"/>
                <a:cs typeface="Century Gothic"/>
              </a:rPr>
              <a:t>Institute,</a:t>
            </a:r>
            <a:r>
              <a:rPr sz="1200" b="1" spc="5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hydroponic food</a:t>
            </a:r>
            <a:r>
              <a:rPr sz="1200" spc="2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growing.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9/30/2020-9/29/2023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  <a:p>
            <a:pPr marL="183515" marR="51435" indent="-171450">
              <a:lnSpc>
                <a:spcPts val="1340"/>
              </a:lnSpc>
              <a:spcBef>
                <a:spcPts val="850"/>
              </a:spcBef>
              <a:buClr>
                <a:srgbClr val="8F191B"/>
              </a:buClr>
              <a:buSzPct val="79166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Nottawaseppi </a:t>
            </a: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Huran Band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,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Project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sustain </a:t>
            </a:r>
            <a:r>
              <a:rPr sz="1200" spc="25" dirty="0">
                <a:solidFill>
                  <a:schemeClr val="tx2"/>
                </a:solidFill>
                <a:latin typeface="Century Gothic"/>
                <a:cs typeface="Century Gothic"/>
              </a:rPr>
              <a:t>a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food sovereignty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initiative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to provide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healthy, local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food to community </a:t>
            </a:r>
            <a:r>
              <a:rPr sz="1200" spc="-3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members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year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round.</a:t>
            </a:r>
            <a:r>
              <a:rPr sz="1200" spc="-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9/30/2018</a:t>
            </a:r>
            <a:r>
              <a:rPr sz="1200" spc="5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-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9/29/2021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44716" y="5984848"/>
            <a:ext cx="9685020" cy="55372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83515" marR="5080" indent="-171450">
              <a:lnSpc>
                <a:spcPts val="1340"/>
              </a:lnSpc>
              <a:spcBef>
                <a:spcPts val="265"/>
              </a:spcBef>
              <a:buClr>
                <a:srgbClr val="8F191B"/>
              </a:buClr>
              <a:buSzPct val="79166"/>
              <a:buFont typeface="Arial" panose="020B0604020202020204" pitchFamily="34" charset="0"/>
              <a:buChar char="•"/>
              <a:tabLst>
                <a:tab pos="295275" algn="l"/>
                <a:tab pos="295910" algn="l"/>
              </a:tabLst>
            </a:pPr>
            <a:r>
              <a:rPr sz="1200" b="1" spc="15" dirty="0">
                <a:solidFill>
                  <a:schemeClr val="tx2"/>
                </a:solidFill>
                <a:latin typeface="Century Gothic"/>
                <a:cs typeface="Century Gothic"/>
              </a:rPr>
              <a:t>White Mountain </a:t>
            </a:r>
            <a:r>
              <a:rPr sz="1200" b="1" spc="20" dirty="0">
                <a:solidFill>
                  <a:schemeClr val="tx2"/>
                </a:solidFill>
                <a:latin typeface="Century Gothic"/>
                <a:cs typeface="Century Gothic"/>
              </a:rPr>
              <a:t>Apache </a:t>
            </a:r>
            <a:r>
              <a:rPr sz="1200" b="1" spc="10" dirty="0">
                <a:solidFill>
                  <a:schemeClr val="tx2"/>
                </a:solidFill>
                <a:latin typeface="Century Gothic"/>
                <a:cs typeface="Century Gothic"/>
              </a:rPr>
              <a:t>Tribe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,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Ndee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Bikiyaa: The People's Farm, Restoring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Apache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Food Sovereignty has </a:t>
            </a:r>
            <a:r>
              <a:rPr sz="1200" spc="25" dirty="0">
                <a:solidFill>
                  <a:schemeClr val="tx2"/>
                </a:solidFill>
                <a:latin typeface="Century Gothic"/>
                <a:cs typeface="Century Gothic"/>
              </a:rPr>
              <a:t>a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project goal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of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 increasing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community member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access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to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healthy, traditional, local,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and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sustainably </a:t>
            </a:r>
            <a:r>
              <a:rPr sz="1200" spc="20" dirty="0">
                <a:solidFill>
                  <a:schemeClr val="tx2"/>
                </a:solidFill>
                <a:latin typeface="Century Gothic"/>
                <a:cs typeface="Century Gothic"/>
              </a:rPr>
              <a:t>grown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fresh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foods while also increasing </a:t>
            </a:r>
            <a:r>
              <a:rPr sz="1200" spc="-32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agricultural</a:t>
            </a:r>
            <a:r>
              <a:rPr sz="1200" spc="-1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knowledge.</a:t>
            </a:r>
            <a:r>
              <a:rPr sz="1200" spc="35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09/30/17</a:t>
            </a:r>
            <a:r>
              <a:rPr sz="1200" spc="30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0" dirty="0">
                <a:solidFill>
                  <a:schemeClr val="tx2"/>
                </a:solidFill>
                <a:latin typeface="Century Gothic"/>
                <a:cs typeface="Century Gothic"/>
              </a:rPr>
              <a:t>-</a:t>
            </a:r>
            <a:r>
              <a:rPr sz="1200" spc="5" dirty="0">
                <a:solidFill>
                  <a:schemeClr val="tx2"/>
                </a:solidFill>
                <a:latin typeface="Century Gothic"/>
                <a:cs typeface="Century Gothic"/>
              </a:rPr>
              <a:t> </a:t>
            </a:r>
            <a:r>
              <a:rPr sz="1200" spc="15" dirty="0">
                <a:solidFill>
                  <a:schemeClr val="tx2"/>
                </a:solidFill>
                <a:latin typeface="Century Gothic"/>
                <a:cs typeface="Century Gothic"/>
              </a:rPr>
              <a:t>09/29/20</a:t>
            </a:r>
            <a:endParaRPr sz="1200" dirty="0">
              <a:solidFill>
                <a:schemeClr val="tx2"/>
              </a:solidFill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3405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Words>596</Words>
  <Application>Microsoft Office PowerPoint</Application>
  <PresentationFormat>Custom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Century Gothic</vt:lpstr>
      <vt:lpstr>Office Theme</vt:lpstr>
      <vt:lpstr>Webinars on Food Sovereignty</vt:lpstr>
      <vt:lpstr>More Resources</vt:lpstr>
      <vt:lpstr>Some ANA Food Sovereignty Grantees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Connecting Communities</dc:title>
  <dc:creator>Gordon, Katherine (ACF) (CTR)</dc:creator>
  <cp:lastModifiedBy>Rondelle Clay</cp:lastModifiedBy>
  <cp:revision>1</cp:revision>
  <dcterms:created xsi:type="dcterms:W3CDTF">2021-04-14T15:26:06Z</dcterms:created>
  <dcterms:modified xsi:type="dcterms:W3CDTF">2021-04-14T17:19:37Z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2021-04-06T00:00:00Z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2021-04-14T00:00:00Z</vt:filetime>
  </property>
</Properties>
</file>